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"/>
  </p:notesMasterIdLst>
  <p:sldIdLst>
    <p:sldId id="1197" r:id="rId2"/>
    <p:sldId id="1198" r:id="rId3"/>
    <p:sldId id="1199" r:id="rId4"/>
    <p:sldId id="1145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36C368-CC37-4370-8FC2-F09260D3D1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0983-A044-4BEF-9318-45D0978E0C7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8EFAE14-917F-4C0F-BA5E-9C86FB2EAA5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9404-766C-4E96-919E-2ED503F0D07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72C-896C-4E14-A98D-068763C5471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AC0044-A349-4A75-8EA8-43C92F416CB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29F10E-7792-4E54-ACDF-1456E19F520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D4AE-71A2-4CAD-84E3-7ED9696DE9C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7E3-0046-4E4F-9812-81EFCF01C9D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F77C-1DEE-491C-91FB-5C2DECB7E7C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00A04D5-3FD9-43C7-BAB6-48107A6EB20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8B93E3-9D02-4177-B669-BE15407244A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Aufgabe A 1.1</a:t>
                </a:r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Gegeben ist die Funktion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𝑓</m:t>
                    </m:r>
                  </m:oMath>
                </a14:m>
                <a:r>
                  <a:rPr lang="de-DE" sz="1996" dirty="0"/>
                  <a:t> mit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996" i="1">
                        <a:latin typeface="Cambria Math"/>
                      </a:rPr>
                      <m:t>=10</m:t>
                    </m:r>
                    <m:r>
                      <a:rPr lang="de-DE" sz="1996" i="1">
                        <a:latin typeface="Cambria Math"/>
                      </a:rPr>
                      <m:t>𝑥</m:t>
                    </m:r>
                    <m:r>
                      <a:rPr lang="de-DE" sz="1996" i="1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1996" i="1">
                            <a:latin typeface="Cambria Math"/>
                          </a:rPr>
                          <m:t>−0,5</m:t>
                        </m:r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DE" sz="1996" dirty="0"/>
                  <a:t>. Ihr Graph ist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𝐾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 startAt="3"/>
                </a:pPr>
                <a:r>
                  <a:rPr lang="de-DE" sz="1996" dirty="0" smtClean="0"/>
                  <a:t>Auf </a:t>
                </a:r>
                <a:r>
                  <a:rPr lang="de-DE" sz="1996" dirty="0"/>
                  <a:t>der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de-DE" sz="1996" dirty="0"/>
                  <a:t>-Achse gibt es Intervalle der Länge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3</m:t>
                    </m:r>
                  </m:oMath>
                </a14:m>
                <a:r>
                  <a:rPr lang="de-DE" sz="1996" dirty="0"/>
                  <a:t>, auf denen die Funktion den Mittelwert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2,2</m:t>
                    </m:r>
                  </m:oMath>
                </a14:m>
                <a:r>
                  <a:rPr lang="de-DE" sz="1996" dirty="0"/>
                  <a:t> besitzt.</a:t>
                </a:r>
                <a:br>
                  <a:rPr lang="de-DE" sz="1996" dirty="0"/>
                </a:br>
                <a:r>
                  <a:rPr lang="de-DE" sz="1996" dirty="0"/>
                  <a:t>Bestimmen Sie die Grenzen eines solchen Intervalls.									                (3 VP</a:t>
                </a:r>
                <a:r>
                  <a:rPr lang="de-DE" sz="1996" dirty="0" smtClean="0"/>
                  <a:t>)</a:t>
                </a:r>
                <a:endParaRPr lang="de-DE" sz="1996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 r="-3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2014 – Analysis A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611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>
                    <a:solidFill>
                      <a:srgbClr val="0000FF"/>
                    </a:solidFill>
                  </a:rPr>
                  <a:t>c) Intervallgrenzen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Die </a:t>
                </a:r>
                <a:r>
                  <a:rPr lang="de-DE" sz="1996" dirty="0" err="1"/>
                  <a:t>Mittelwertsformel</a:t>
                </a:r>
                <a:r>
                  <a:rPr lang="de-DE" sz="1996" dirty="0"/>
                  <a:t> lautet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𝑚</m:t>
                    </m:r>
                    <m:r>
                      <a:rPr lang="de-DE" sz="1996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1996" i="1">
                            <a:latin typeface="Cambria Math"/>
                          </a:rPr>
                          <m:t>𝑏</m:t>
                        </m:r>
                        <m:r>
                          <a:rPr lang="de-DE" sz="1996" i="1">
                            <a:latin typeface="Cambria Math"/>
                          </a:rPr>
                          <m:t>−</m:t>
                        </m:r>
                        <m:r>
                          <a:rPr lang="de-DE" sz="1996" i="1">
                            <a:latin typeface="Cambria Math"/>
                          </a:rPr>
                          <m:t>𝑎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de-DE" sz="1996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de-DE" sz="1996" i="1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de-DE" sz="1996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de-DE" sz="1996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de-DE" sz="1996" dirty="0"/>
                  <a:t>, in unserem Fall also: </a:t>
                </a:r>
                <a:endParaRPr lang="de-DE" sz="1996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2,2=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1996" i="1">
                            <a:latin typeface="Cambria Math"/>
                          </a:rPr>
                          <m:t>3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</m:sub>
                      <m:sup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  <m:r>
                          <a:rPr lang="de-DE" sz="1996" i="1">
                            <a:latin typeface="Cambria Math"/>
                          </a:rPr>
                          <m:t>+3</m:t>
                        </m:r>
                      </m:sup>
                      <m:e>
                        <m:r>
                          <a:rPr lang="de-DE" sz="1996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de-DE" sz="1996" i="1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de-DE" sz="1996" dirty="0"/>
                  <a:t>. </a:t>
                </a:r>
                <a:br>
                  <a:rPr lang="de-DE" sz="1996" dirty="0"/>
                </a:br>
                <a:r>
                  <a:rPr lang="de-DE" sz="1996" dirty="0"/>
                  <a:t>Beachte, dass das Intervall bei einem noch unbekannten Wert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de-DE" sz="1996" dirty="0"/>
                  <a:t> beginnt,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3</m:t>
                    </m:r>
                  </m:oMath>
                </a14:m>
                <a:r>
                  <a:rPr lang="de-DE" sz="1996" dirty="0"/>
                  <a:t> Einheiten lang ist und somit bei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𝑥</m:t>
                    </m:r>
                    <m:r>
                      <a:rPr lang="de-DE" sz="1996" i="1" dirty="0">
                        <a:latin typeface="Cambria Math"/>
                      </a:rPr>
                      <m:t>+3</m:t>
                    </m:r>
                  </m:oMath>
                </a14:m>
                <a:r>
                  <a:rPr lang="de-DE" sz="1996" dirty="0"/>
                  <a:t> endet.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Um die Lösung mit dem GTR zu bestimmen, geben Sie bei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1</a:t>
                </a:r>
                <a:r>
                  <a:rPr lang="de-DE" sz="1996" dirty="0"/>
                  <a:t> den Funktionsterm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996" dirty="0"/>
                  <a:t> ein.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Bei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2</a:t>
                </a:r>
                <a:r>
                  <a:rPr lang="de-DE" sz="1996" dirty="0"/>
                  <a:t> geben Sie den Ausdruck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fnInt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(Y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1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,X,X,X+3)/3</a:t>
                </a:r>
                <a:r>
                  <a:rPr lang="de-DE" sz="1996" dirty="0"/>
                  <a:t> und bei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3</a:t>
                </a:r>
                <a:r>
                  <a:rPr lang="de-DE" sz="1996" dirty="0"/>
                  <a:t> den Wert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2,2</m:t>
                    </m:r>
                  </m:oMath>
                </a14:m>
                <a:r>
                  <a:rPr lang="de-DE" sz="1996" dirty="0"/>
                  <a:t> ein.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Lassen Sie sich die Graphen von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2</a:t>
                </a:r>
                <a:r>
                  <a:rPr lang="de-DE" sz="1996" dirty="0"/>
                  <a:t> und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3</a:t>
                </a:r>
                <a:r>
                  <a:rPr lang="de-DE" sz="1996" dirty="0"/>
                  <a:t> zeichnen z.B. im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de-DE" sz="1996" dirty="0"/>
                  <a:t>-Intervall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/>
                          </a:rPr>
                          <m:t>−8;8</m:t>
                        </m:r>
                      </m:e>
                    </m:d>
                  </m:oMath>
                </a14:m>
                <a:r>
                  <a:rPr lang="de-DE" sz="1996" dirty="0"/>
                  <a:t> und im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𝑦</m:t>
                    </m:r>
                  </m:oMath>
                </a14:m>
                <a:r>
                  <a:rPr lang="de-DE" sz="1996" dirty="0"/>
                  <a:t>-Intervall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/>
                          </a:rPr>
                          <m:t>−10,10</m:t>
                        </m:r>
                      </m:e>
                    </m:d>
                  </m:oMath>
                </a14:m>
                <a:r>
                  <a:rPr lang="de-DE" sz="1996" dirty="0"/>
                  <a:t>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2014 – Analysis 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7511287" y="97808"/>
                <a:ext cx="1562800" cy="289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7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7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270" i="1">
                          <a:latin typeface="Cambria Math"/>
                        </a:rPr>
                        <m:t>=10</m:t>
                      </m:r>
                      <m:r>
                        <a:rPr lang="de-DE" sz="1270" i="1">
                          <a:latin typeface="Cambria Math"/>
                        </a:rPr>
                        <m:t>𝑥</m:t>
                      </m:r>
                      <m:r>
                        <a:rPr lang="de-DE" sz="1270" i="1"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27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1270" i="1">
                              <a:latin typeface="Cambria Math"/>
                            </a:rPr>
                            <m:t>−0,5</m:t>
                          </m:r>
                          <m:r>
                            <a:rPr lang="de-DE" sz="127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1287" y="97808"/>
                <a:ext cx="1562800" cy="289951"/>
              </a:xfrm>
              <a:prstGeom prst="rect">
                <a:avLst/>
              </a:prstGeom>
              <a:blipFill>
                <a:blip r:embed="rId3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313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Mit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intersect</a:t>
                </a:r>
                <a:r>
                  <a:rPr lang="de-DE" sz="1996" dirty="0"/>
                  <a:t> bestimmen Sie die beiden Schnittpunkte der Graphen 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1996" i="1" dirty="0">
                        <a:latin typeface="Cambria Math"/>
                      </a:rPr>
                      <m:t>=−0,86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1996" i="1" dirty="0">
                        <a:latin typeface="Cambria Math"/>
                      </a:rPr>
                      <m:t>=5,5</m:t>
                    </m:r>
                  </m:oMath>
                </a14:m>
                <a:r>
                  <a:rPr lang="de-DE" sz="1996" dirty="0"/>
                  <a:t>. Dies sind die beiden möglichen Startpunkte der gesuchten Intervalle (in der Aufgabe war nur ein Intervall gefragt).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1996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de-DE" sz="1996" i="1" dirty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de-DE" sz="1996" i="1" dirty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/>
                          </a:rPr>
                          <m:t>−0,86;2,14</m:t>
                        </m:r>
                      </m:e>
                    </m:d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de-DE" sz="1996" i="1" dirty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de-DE" sz="1996" i="1" dirty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/>
                          </a:rPr>
                          <m:t>5,5;8,5</m:t>
                        </m:r>
                      </m:e>
                    </m:d>
                  </m:oMath>
                </a14:m>
                <a:r>
                  <a:rPr lang="de-DE" sz="1996" dirty="0"/>
                  <a:t> sind die einzigen Intervalle </a:t>
                </a:r>
                <a:br>
                  <a:rPr lang="de-DE" sz="1996" dirty="0"/>
                </a:br>
                <a:r>
                  <a:rPr lang="de-DE" sz="726" dirty="0"/>
                  <a:t>	    </a:t>
                </a:r>
                <a:br>
                  <a:rPr lang="de-DE" sz="726" dirty="0"/>
                </a:br>
                <a:r>
                  <a:rPr lang="de-DE" sz="1996" dirty="0"/>
                  <a:t>	    der Länge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3</m:t>
                    </m:r>
                  </m:oMath>
                </a14:m>
                <a:r>
                  <a:rPr lang="de-DE" sz="1996" dirty="0"/>
                  <a:t>, auf denen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996" dirty="0"/>
                  <a:t> den Mittelwert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2,2</m:t>
                    </m:r>
                  </m:oMath>
                </a14:m>
                <a:r>
                  <a:rPr lang="de-DE" sz="1996" dirty="0"/>
                  <a:t> besitzt.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 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46" t="-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2014 – Analysis 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7511287" y="97808"/>
                <a:ext cx="1562800" cy="289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7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7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270" i="1">
                          <a:latin typeface="Cambria Math"/>
                        </a:rPr>
                        <m:t>=10</m:t>
                      </m:r>
                      <m:r>
                        <a:rPr lang="de-DE" sz="1270" i="1">
                          <a:latin typeface="Cambria Math"/>
                        </a:rPr>
                        <m:t>𝑥</m:t>
                      </m:r>
                      <m:r>
                        <a:rPr lang="de-DE" sz="1270" i="1"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27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1270" i="1">
                              <a:latin typeface="Cambria Math"/>
                            </a:rPr>
                            <m:t>−0,5</m:t>
                          </m:r>
                          <m:r>
                            <a:rPr lang="de-DE" sz="127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1287" y="97808"/>
                <a:ext cx="1562800" cy="289951"/>
              </a:xfrm>
              <a:prstGeom prst="rect">
                <a:avLst/>
              </a:prstGeom>
              <a:blipFill>
                <a:blip r:embed="rId3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1780996" y="3429000"/>
            <a:ext cx="1959525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4245413" y="3429000"/>
            <a:ext cx="1502302" cy="10876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8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2008 – Analysis I 3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spcAft>
                    <a:spcPts val="0"/>
                  </a:spcAft>
                  <a:buNone/>
                </a:pPr>
                <a:r>
                  <a:rPr lang="de-DE" sz="2200" b="1" dirty="0" smtClean="0">
                    <a:solidFill>
                      <a:srgbClr val="000000"/>
                    </a:solidFill>
                  </a:rPr>
                  <a:t>Aufgabe I 3.1</a:t>
                </a:r>
              </a:p>
              <a:p>
                <a:pPr marL="0" lvl="0" indent="0">
                  <a:spcAft>
                    <a:spcPts val="0"/>
                  </a:spcAft>
                  <a:buNone/>
                </a:pPr>
                <a:endParaRPr lang="de-DE" sz="800" dirty="0">
                  <a:solidFill>
                    <a:srgbClr val="000000"/>
                  </a:solidFill>
                </a:endParaRPr>
              </a:p>
              <a:p>
                <a:pPr marL="0" lvl="0" indent="0">
                  <a:spcAft>
                    <a:spcPts val="0"/>
                  </a:spcAft>
                  <a:buNone/>
                </a:pPr>
                <a:r>
                  <a:rPr lang="de-DE" sz="2200" dirty="0">
                    <a:solidFill>
                      <a:srgbClr val="000000"/>
                    </a:solidFill>
                  </a:rPr>
                  <a:t>Ein Behälter hat ein Fassungsvermögen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1200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Liter. Die enthaltene Flüssigkeitsmenge zum Zeitpunkt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wird beschrieben durch die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mit</a:t>
                </a:r>
              </a:p>
              <a:p>
                <a:pPr marL="0" lvl="0" indent="0">
                  <a:spcAft>
                    <a:spcPts val="0"/>
                  </a:spcAft>
                  <a:buNone/>
                </a:pPr>
                <a:endParaRPr lang="de-DE" sz="800" dirty="0">
                  <a:solidFill>
                    <a:srgbClr val="000000"/>
                  </a:solidFill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200" dirty="0" smtClean="0">
                    <a:solidFill>
                      <a:srgbClr val="00000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=1000−800⋅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>
                            <a:latin typeface="Cambria Math"/>
                          </a:rPr>
                          <m:t>−0,01</m:t>
                        </m:r>
                        <m:r>
                          <a:rPr lang="de-DE" sz="2200" i="1"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;</m:t>
                    </m:r>
                    <m:r>
                      <a:rPr lang="de-DE" sz="2200" i="1">
                        <a:latin typeface="Cambria Math"/>
                      </a:rPr>
                      <m:t>𝑡</m:t>
                    </m:r>
                    <m:r>
                      <a:rPr lang="de-DE" sz="2200">
                        <a:latin typeface="Cambria Math"/>
                      </a:rPr>
                      <m:t>≥0 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  (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in Minuten,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𝑡</m:t>
                    </m:r>
                    <m:r>
                      <a:rPr lang="de-DE" sz="22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in Liter)</a:t>
                </a:r>
              </a:p>
              <a:p>
                <a:pPr marL="0" lvl="0" indent="0">
                  <a:spcAft>
                    <a:spcPts val="0"/>
                  </a:spcAft>
                  <a:buNone/>
                </a:pPr>
                <a:endParaRPr lang="de-DE" sz="800" dirty="0">
                  <a:solidFill>
                    <a:srgbClr val="000000"/>
                  </a:solidFill>
                </a:endParaRPr>
              </a:p>
              <a:p>
                <a:pPr marL="0" lvl="0" indent="0">
                  <a:spcAft>
                    <a:spcPts val="0"/>
                  </a:spcAft>
                  <a:buNone/>
                </a:pPr>
                <a:r>
                  <a:rPr lang="de-DE" sz="2200" dirty="0" smtClean="0">
                    <a:solidFill>
                      <a:srgbClr val="000000"/>
                    </a:solidFill>
                  </a:rPr>
                  <a:t>a) … </a:t>
                </a:r>
                <a:r>
                  <a:rPr lang="de-DE" sz="2200" dirty="0">
                    <a:solidFill>
                      <a:srgbClr val="000000"/>
                    </a:solidFill>
                  </a:rPr>
                  <a:t>Bestimmen Sie die mittlere Flüssigkeitsmenge während der </a:t>
                </a:r>
                <a:br>
                  <a:rPr lang="de-DE" sz="2200" dirty="0">
                    <a:solidFill>
                      <a:srgbClr val="000000"/>
                    </a:solidFill>
                  </a:rPr>
                </a:br>
                <a:r>
                  <a:rPr lang="de-DE" sz="2200" dirty="0">
                    <a:solidFill>
                      <a:srgbClr val="000000"/>
                    </a:solidFill>
                  </a:rPr>
                  <a:t>    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ersten </a:t>
                </a:r>
                <a:r>
                  <a:rPr lang="de-DE" sz="2200" dirty="0">
                    <a:solidFill>
                      <a:srgbClr val="000000"/>
                    </a:solidFill>
                  </a:rPr>
                  <a:t>Stunde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marL="0" lvl="0" indent="0">
                  <a:spcAft>
                    <a:spcPts val="0"/>
                  </a:spcAft>
                  <a:buNone/>
                </a:pPr>
                <a:endParaRPr lang="de-DE" sz="800" dirty="0" smtClean="0">
                  <a:solidFill>
                    <a:srgbClr val="000000"/>
                  </a:solidFill>
                </a:endParaRPr>
              </a:p>
              <a:p>
                <a:pPr marL="0" lvl="0" indent="0">
                  <a:spcAft>
                    <a:spcPts val="0"/>
                  </a:spcAft>
                  <a:buNone/>
                </a:pPr>
                <a:r>
                  <a:rPr lang="de-DE" sz="2200" b="1" dirty="0" smtClean="0">
                    <a:solidFill>
                      <a:srgbClr val="FF0000"/>
                    </a:solidFill>
                  </a:rPr>
                  <a:t>Lösung: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 	</a:t>
                </a:r>
                <a14:m>
                  <m:oMath xmlns:m="http://schemas.openxmlformats.org/officeDocument/2006/math">
                    <m:r>
                      <a:rPr lang="de-DE" sz="2000" b="0" i="1" smtClean="0">
                        <a:latin typeface="Cambria Math"/>
                      </a:rPr>
                      <m:t>𝑚</m:t>
                    </m:r>
                    <m:r>
                      <a:rPr lang="de-DE" sz="20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0" i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000" b="0" i="0" smtClean="0">
                            <a:latin typeface="Cambria Math"/>
                          </a:rPr>
                          <m:t>60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de-DE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de-DE" sz="2000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de-DE" sz="2000" b="0" i="1" smtClean="0">
                            <a:latin typeface="Cambria Math"/>
                          </a:rPr>
                          <m:t>60</m:t>
                        </m:r>
                      </m:sup>
                      <m:e>
                        <m:d>
                          <m:dPr>
                            <m:ctrlP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000">
                                <a:latin typeface="Cambria Math"/>
                              </a:rPr>
                              <m:t>1000−800⋅</m:t>
                            </m:r>
                            <m:sSup>
                              <m:sSupPr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0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de-DE" sz="2000">
                                    <a:latin typeface="Cambria Math"/>
                                  </a:rPr>
                                  <m:t>−0,01</m:t>
                                </m:r>
                                <m:r>
                                  <a:rPr lang="de-DE" sz="2000" i="1">
                                    <a:latin typeface="Cambria Math"/>
                                  </a:rPr>
                                  <m:t>𝑡</m:t>
                                </m:r>
                              </m:sup>
                            </m:sSup>
                          </m:e>
                        </m:d>
                        <m:r>
                          <a:rPr lang="de-DE" sz="2000" b="0" i="1" smtClean="0">
                            <a:latin typeface="Cambria Math"/>
                          </a:rPr>
                          <m:t>𝑑𝑡</m:t>
                        </m:r>
                      </m:e>
                    </m:nary>
                    <m:r>
                      <a:rPr lang="de-DE" sz="2000" b="0" i="1" smtClean="0">
                        <a:latin typeface="Cambria Math"/>
                      </a:rPr>
                      <m:t>=398,4</m:t>
                    </m:r>
                  </m:oMath>
                </a14:m>
                <a:endParaRPr lang="de-DE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972" t="-950" r="-13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>
            <a:off x="6732240" y="5589240"/>
            <a:ext cx="648072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2539988" y="5661248"/>
            <a:ext cx="231812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5012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</Words>
  <Application>Microsoft Office PowerPoint</Application>
  <PresentationFormat>Bildschirmpräsentation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3" baseType="lpstr">
      <vt:lpstr>Albany</vt:lpstr>
      <vt:lpstr>Andale Sans UI</vt:lpstr>
      <vt:lpstr>Calibri</vt:lpstr>
      <vt:lpstr>Cambria Math</vt:lpstr>
      <vt:lpstr>Tahoma</vt:lpstr>
      <vt:lpstr>Tw Cen MT Condensed</vt:lpstr>
      <vt:lpstr>Wingdings</vt:lpstr>
      <vt:lpstr>Wingdings 2</vt:lpstr>
      <vt:lpstr>Galathea</vt:lpstr>
      <vt:lpstr>Wahlteil 2014 – Analysis A 1</vt:lpstr>
      <vt:lpstr>Wahlteil 2014 – Analysis A 1</vt:lpstr>
      <vt:lpstr>Wahlteil 2014 – Analysis A 1</vt:lpstr>
      <vt:lpstr>Wahlteil 2008 – Analysis I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275</cp:revision>
  <dcterms:created xsi:type="dcterms:W3CDTF">2013-03-17T05:38:34Z</dcterms:created>
  <dcterms:modified xsi:type="dcterms:W3CDTF">2018-01-25T17:42:25Z</dcterms:modified>
</cp:coreProperties>
</file>